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77" r:id="rId2"/>
    <p:sldId id="379" r:id="rId3"/>
    <p:sldId id="329" r:id="rId4"/>
    <p:sldId id="361" r:id="rId5"/>
    <p:sldId id="362" r:id="rId6"/>
    <p:sldId id="283" r:id="rId7"/>
    <p:sldId id="381" r:id="rId8"/>
    <p:sldId id="331" r:id="rId9"/>
    <p:sldId id="341" r:id="rId10"/>
    <p:sldId id="352" r:id="rId11"/>
    <p:sldId id="382" r:id="rId12"/>
    <p:sldId id="354" r:id="rId13"/>
    <p:sldId id="356" r:id="rId14"/>
    <p:sldId id="383" r:id="rId15"/>
    <p:sldId id="384" r:id="rId16"/>
    <p:sldId id="363" r:id="rId17"/>
    <p:sldId id="385" r:id="rId18"/>
    <p:sldId id="380" r:id="rId19"/>
    <p:sldId id="378" r:id="rId20"/>
    <p:sldId id="386" r:id="rId21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/>
        </p14:section>
        <p14:section name="SLIDE STARTERS" id="{ACC24B29-0CC7-491A-A98A-CF7CBDBE501E}">
          <p14:sldIdLst>
            <p14:sldId id="377"/>
            <p14:sldId id="379"/>
            <p14:sldId id="329"/>
            <p14:sldId id="361"/>
            <p14:sldId id="362"/>
            <p14:sldId id="283"/>
            <p14:sldId id="381"/>
            <p14:sldId id="331"/>
            <p14:sldId id="341"/>
            <p14:sldId id="352"/>
            <p14:sldId id="382"/>
            <p14:sldId id="354"/>
            <p14:sldId id="356"/>
            <p14:sldId id="383"/>
            <p14:sldId id="384"/>
            <p14:sldId id="363"/>
            <p14:sldId id="385"/>
            <p14:sldId id="380"/>
          </p14:sldIdLst>
        </p14:section>
        <p14:section name="THANK YOU" id="{6CD91DAB-8EC3-4802-89E9-0F1C7022FB28}">
          <p14:sldIdLst>
            <p14:sldId id="378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5/22/2018 5:43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5/22/2018 2:30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</a:t>
            </a:r>
            <a:r>
              <a:rPr lang="en-US" baseline="0" dirty="0"/>
              <a:t>n image and multiple key statements with a strong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</a:t>
            </a:r>
            <a:r>
              <a:rPr lang="en-US" baseline="0" dirty="0"/>
              <a:t>n image and multiple key statements with a strong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7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6853B8F-70B3-4DCC-A69D-A0F5BADD82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642290" y="4399807"/>
            <a:ext cx="2995659" cy="70407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2017/2018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9950102" cy="1039603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Smart Hospital Bed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65250" y="3402786"/>
            <a:ext cx="9461500" cy="131112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Graduation Project</a:t>
            </a:r>
            <a:r>
              <a:rPr lang="en-US" sz="88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112672" y="450778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AC86FCC-0328-408B-A00A-171D8E5724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2053947" y="419100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4937" y="1236792"/>
            <a:ext cx="5960269" cy="18066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Cost &amp; budget</a:t>
            </a:r>
          </a:p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Too many factors can effect the cost of project and it’s really a challenge for the project manager 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10D56-2A27-4604-BA24-CDCA47BB97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2" b="31676"/>
          <a:stretch/>
        </p:blipFill>
        <p:spPr>
          <a:xfrm>
            <a:off x="4487574" y="4248260"/>
            <a:ext cx="7685714" cy="2601802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7967317E-CE4D-4D1E-ABEA-46872C618A46}"/>
              </a:ext>
            </a:extLst>
          </p:cNvPr>
          <p:cNvSpPr txBox="1">
            <a:spLocks/>
          </p:cNvSpPr>
          <p:nvPr/>
        </p:nvSpPr>
        <p:spPr>
          <a:xfrm>
            <a:off x="-736347" y="4550610"/>
            <a:ext cx="5960269" cy="80021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6556 Cost for Salaries</a:t>
            </a:r>
          </a:p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231 Hardware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EACH PROCESS IN THE SYSTE SHALL FOLLOW </a:t>
            </a:r>
            <a:br>
              <a:rPr lang="en-US" sz="3600" dirty="0"/>
            </a:br>
            <a:r>
              <a:rPr lang="en-US" sz="3600" dirty="0"/>
              <a:t>A PREDEFINE STRUCTURE.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3188565"/>
          </a:xfrm>
        </p:spPr>
        <p:txBody>
          <a:bodyPr/>
          <a:lstStyle/>
          <a:p>
            <a:r>
              <a:rPr lang="en-US" dirty="0">
                <a:latin typeface="Proxima Nova Rg" panose="02000506030000020004" pitchFamily="2" charset="0"/>
              </a:rPr>
              <a:t>“</a:t>
            </a:r>
            <a:r>
              <a:rPr lang="en-US" dirty="0"/>
              <a:t>A goal without a plan is a wish </a:t>
            </a:r>
            <a:r>
              <a:rPr lang="en-US" dirty="0">
                <a:latin typeface="Proxima Nova Rg" panose="02000506030000020004" pitchFamily="2" charset="0"/>
              </a:rPr>
              <a:t>”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—  Antoine de Saint</a:t>
            </a:r>
          </a:p>
          <a:p>
            <a:pPr algn="r"/>
            <a:endParaRPr lang="en-US" dirty="0">
              <a:latin typeface="Proxima Nova Rg" panose="02000506030000020004" pitchFamily="2" charset="0"/>
            </a:endParaRPr>
          </a:p>
          <a:p>
            <a:pPr algn="r"/>
            <a:endParaRPr lang="en-US" dirty="0">
              <a:latin typeface="Proxima Nova Rg" panose="02000506030000020004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411775" y="196027"/>
            <a:ext cx="3236784" cy="1550168"/>
          </a:xfrm>
        </p:spPr>
        <p:txBody>
          <a:bodyPr/>
          <a:lstStyle/>
          <a:p>
            <a:r>
              <a:rPr lang="en-US" sz="4800" dirty="0"/>
              <a:t>Analysis &amp;</a:t>
            </a:r>
          </a:p>
          <a:p>
            <a:r>
              <a:rPr lang="en-US" sz="4800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7400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F9488D-B0FA-4022-8C53-A92A00B082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4" b="11374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38" cy="2531975"/>
          </a:xfrm>
        </p:spPr>
        <p:txBody>
          <a:bodyPr/>
          <a:lstStyle/>
          <a:p>
            <a:r>
              <a:rPr lang="en-US" dirty="0"/>
              <a:t>Use Case</a:t>
            </a:r>
          </a:p>
          <a:p>
            <a:pPr lvl="1"/>
            <a:r>
              <a:rPr lang="en-US" sz="2400" dirty="0"/>
              <a:t>Visualize diagram</a:t>
            </a:r>
          </a:p>
          <a:p>
            <a:pPr lvl="3"/>
            <a:r>
              <a:rPr lang="en-US" dirty="0"/>
              <a:t>That shows the functions of the system…</a:t>
            </a:r>
          </a:p>
          <a:p>
            <a:pPr lvl="3"/>
            <a:r>
              <a:rPr lang="en-US" dirty="0"/>
              <a:t>And the user who can benefit from it</a:t>
            </a:r>
          </a:p>
          <a:p>
            <a:pPr lvl="1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/>
          <a:lstStyle/>
          <a:p>
            <a:r>
              <a:rPr lang="en-US" dirty="0"/>
              <a:t>Show, don’t tell</a:t>
            </a:r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DF56BC2-49C6-4702-A4F6-F9CA95DCE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r="6487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96000" y="3429000"/>
            <a:ext cx="6096000" cy="2102114"/>
          </a:xfrm>
        </p:spPr>
        <p:txBody>
          <a:bodyPr/>
          <a:lstStyle/>
          <a:p>
            <a:r>
              <a:rPr lang="en-US" dirty="0"/>
              <a:t>CLASS DIAGRAM</a:t>
            </a:r>
          </a:p>
          <a:p>
            <a:pPr lvl="2"/>
            <a:r>
              <a:rPr lang="en-US" dirty="0"/>
              <a:t>The main attribute and functions associated</a:t>
            </a:r>
          </a:p>
          <a:p>
            <a:pPr lvl="2"/>
            <a:r>
              <a:rPr lang="en-US" dirty="0"/>
              <a:t>To each class.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/>
          <a:lstStyle/>
          <a:p>
            <a:r>
              <a:rPr lang="en-US" dirty="0"/>
              <a:t>Object Oriented Approach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-7938"/>
            <a:ext cx="6094443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STARTING TO WRITE CODES AND TAKE ACTIONS.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2267287"/>
          </a:xfrm>
        </p:spPr>
        <p:txBody>
          <a:bodyPr/>
          <a:lstStyle/>
          <a:p>
            <a:r>
              <a:rPr lang="en-US" dirty="0">
                <a:latin typeface="Proxima Nova Rg" panose="02000506030000020004" pitchFamily="2" charset="0"/>
              </a:rPr>
              <a:t>“</a:t>
            </a:r>
            <a:r>
              <a:rPr lang="en-US" dirty="0"/>
              <a:t>Without hard work, nothing grows but weeds.</a:t>
            </a:r>
            <a:r>
              <a:rPr lang="en-US" dirty="0">
                <a:latin typeface="Proxima Nova Rg" panose="02000506030000020004" pitchFamily="2" charset="0"/>
              </a:rPr>
              <a:t>”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—  Gordon B. Hinckley</a:t>
            </a:r>
            <a:endParaRPr lang="en-US" dirty="0">
              <a:latin typeface="Proxima Nova Rg" panose="02000506030000020004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110047" y="429004"/>
            <a:ext cx="4046299" cy="646331"/>
          </a:xfrm>
        </p:spPr>
        <p:txBody>
          <a:bodyPr/>
          <a:lstStyle/>
          <a:p>
            <a:r>
              <a:rPr lang="en-US" sz="40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0613326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79BF32-26D6-4BBF-B018-D79FD331A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041073"/>
            <a:ext cx="6129304" cy="1089529"/>
          </a:xfrm>
        </p:spPr>
        <p:txBody>
          <a:bodyPr/>
          <a:lstStyle/>
          <a:p>
            <a:r>
              <a:rPr lang="en-US" dirty="0"/>
              <a:t>Database mapping &amp; table description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9ED7E6-CB52-4092-B5A5-230175041446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1F5024-E01F-4492-89A0-C31EE62844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1089529"/>
          </a:xfrm>
        </p:spPr>
        <p:txBody>
          <a:bodyPr/>
          <a:lstStyle/>
          <a:p>
            <a:r>
              <a:rPr lang="en-US" dirty="0"/>
              <a:t>How the data is being stored in the database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644D5-FB7D-40F3-BD88-F110DDBCD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15</a:t>
            </a:fld>
            <a:endParaRPr lang="en-US"/>
          </a:p>
        </p:txBody>
      </p:sp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09F656-D5DF-4601-AF6C-0C8048B3C5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72" y="0"/>
            <a:ext cx="5893928" cy="4281055"/>
          </a:xfrm>
          <a:prstGeom prst="rect">
            <a:avLst/>
          </a:prstGeom>
        </p:spPr>
      </p:pic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760B5D-A31C-45A0-A944-8AA8F35554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72" y="4806043"/>
            <a:ext cx="5725160" cy="1314450"/>
          </a:xfrm>
          <a:prstGeom prst="rect">
            <a:avLst/>
          </a:prstGeom>
        </p:spPr>
      </p:pic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A136E7-02C2-4FCC-AD26-58C1B30BCC31}"/>
              </a:ext>
            </a:extLst>
          </p:cNvPr>
          <p:cNvSpPr txBox="1">
            <a:spLocks/>
          </p:cNvSpPr>
          <p:nvPr/>
        </p:nvSpPr>
        <p:spPr>
          <a:xfrm>
            <a:off x="0" y="4806043"/>
            <a:ext cx="6129304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Attribute for each column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78147587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782614" y="2552215"/>
            <a:ext cx="6096000" cy="1243417"/>
          </a:xfrm>
        </p:spPr>
        <p:txBody>
          <a:bodyPr/>
          <a:lstStyle/>
          <a:p>
            <a:r>
              <a:rPr lang="en-US" dirty="0"/>
              <a:t>Architecture </a:t>
            </a:r>
          </a:p>
          <a:p>
            <a:pPr lvl="4"/>
            <a:r>
              <a:rPr lang="en-US" dirty="0"/>
              <a:t>Object Oriented. </a:t>
            </a:r>
          </a:p>
          <a:p>
            <a:pPr lvl="4"/>
            <a:r>
              <a:rPr lang="en-US" dirty="0"/>
              <a:t>Layered architectural style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78576-A43A-44B0-B308-11F5D40B7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048"/>
            <a:ext cx="5782614" cy="40957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78FBB3-0863-4446-9F41-6D89AEDCB7F0}"/>
              </a:ext>
            </a:extLst>
          </p:cNvPr>
          <p:cNvCxnSpPr/>
          <p:nvPr/>
        </p:nvCxnSpPr>
        <p:spPr>
          <a:xfrm>
            <a:off x="6413679" y="868605"/>
            <a:ext cx="0" cy="4610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96000" y="2970412"/>
            <a:ext cx="6096000" cy="917174"/>
          </a:xfrm>
        </p:spPr>
        <p:txBody>
          <a:bodyPr/>
          <a:lstStyle/>
          <a:p>
            <a:r>
              <a:rPr lang="en-US" dirty="0"/>
              <a:t>TEST CASES</a:t>
            </a:r>
          </a:p>
          <a:p>
            <a:pPr lvl="4"/>
            <a:r>
              <a:rPr lang="en-US" dirty="0"/>
              <a:t>Insure the correctness of the code.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50BA27-4733-49FD-AAB4-E8BA9807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" y="1433728"/>
            <a:ext cx="5733415" cy="37880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258265-0FAB-4B47-9372-6713E7619DDA}"/>
              </a:ext>
            </a:extLst>
          </p:cNvPr>
          <p:cNvCxnSpPr/>
          <p:nvPr/>
        </p:nvCxnSpPr>
        <p:spPr>
          <a:xfrm>
            <a:off x="6387921" y="1214787"/>
            <a:ext cx="0" cy="46106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9525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646331"/>
          </a:xfrm>
        </p:spPr>
        <p:txBody>
          <a:bodyPr/>
          <a:lstStyle/>
          <a:p>
            <a:r>
              <a:rPr lang="en-US" dirty="0"/>
              <a:t>—SMARTHB TEAM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2136338"/>
            <a:ext cx="11658600" cy="2585323"/>
          </a:xfrm>
        </p:spPr>
        <p:txBody>
          <a:bodyPr/>
          <a:lstStyle/>
          <a:p>
            <a:r>
              <a:rPr lang="en-US" dirty="0"/>
              <a:t>BECAUSE OUR WORLD </a:t>
            </a:r>
          </a:p>
          <a:p>
            <a:r>
              <a:rPr lang="en-US" dirty="0"/>
              <a:t>KEEP SPINING AND KNOWLEDGE</a:t>
            </a:r>
          </a:p>
          <a:p>
            <a:r>
              <a:rPr lang="en-US" dirty="0"/>
              <a:t>KEEP GROWING,WE HAVE TO LEARN AND EMPLOYE </a:t>
            </a:r>
          </a:p>
          <a:p>
            <a:r>
              <a:rPr lang="en-US" dirty="0"/>
              <a:t>THE KNOWLEDGE INOREDER TO RISE AND </a:t>
            </a:r>
          </a:p>
          <a:p>
            <a:pPr lvl="1"/>
            <a:r>
              <a:rPr lang="en-US" dirty="0"/>
              <a:t>THE MESSAGE OF HUMANITY.</a:t>
            </a: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pPr algn="l"/>
            <a:r>
              <a:rPr lang="en-US" dirty="0"/>
              <a:t>SMART HOSPITAL BED!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865020"/>
            <a:ext cx="11887200" cy="535531"/>
          </a:xfrm>
        </p:spPr>
        <p:txBody>
          <a:bodyPr/>
          <a:lstStyle/>
          <a:p>
            <a:r>
              <a:rPr lang="en-US" sz="3200" b="1" dirty="0"/>
              <a:t>“</a:t>
            </a:r>
            <a:r>
              <a:rPr lang="en-US" sz="3200" dirty="0"/>
              <a:t>IT TAKES BOTH SIDE TO BUILD – </a:t>
            </a:r>
            <a:r>
              <a:rPr lang="en-US" sz="3200" b="1" dirty="0"/>
              <a:t>A BRIDGE </a:t>
            </a:r>
            <a:r>
              <a:rPr lang="en-US" sz="3200" dirty="0"/>
              <a:t>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543411" y="3569895"/>
            <a:ext cx="8097838" cy="369332"/>
          </a:xfrm>
        </p:spPr>
        <p:txBody>
          <a:bodyPr/>
          <a:lstStyle/>
          <a:p>
            <a:r>
              <a:rPr lang="en-US" dirty="0"/>
              <a:t>—  FREADREK NAEL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E53081B-F585-4FD0-BA38-0A071AD83600}"/>
              </a:ext>
            </a:extLst>
          </p:cNvPr>
          <p:cNvSpPr txBox="1">
            <a:spLocks/>
          </p:cNvSpPr>
          <p:nvPr/>
        </p:nvSpPr>
        <p:spPr>
          <a:xfrm>
            <a:off x="304800" y="4155891"/>
            <a:ext cx="11887200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31775" indent="-231775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10953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“</a:t>
            </a:r>
            <a:r>
              <a:rPr lang="en-US" sz="3200" dirty="0"/>
              <a:t>A GOAL WITHOUT A PLAN IS – </a:t>
            </a:r>
            <a:r>
              <a:rPr lang="en-US" sz="3200" b="1" dirty="0"/>
              <a:t>A WISH</a:t>
            </a:r>
            <a:r>
              <a:rPr lang="en-US" sz="3200" dirty="0"/>
              <a:t>.”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44BF42-4D28-4F74-A080-563CB2F3FC62}"/>
              </a:ext>
            </a:extLst>
          </p:cNvPr>
          <p:cNvSpPr txBox="1">
            <a:spLocks/>
          </p:cNvSpPr>
          <p:nvPr/>
        </p:nvSpPr>
        <p:spPr>
          <a:xfrm>
            <a:off x="3662362" y="4723420"/>
            <a:ext cx="809783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—  Antoine de Saint</a:t>
            </a: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-1526942297">
            <a:hlinkClick r:id="" action="ppaction://media"/>
            <a:extLst>
              <a:ext uri="{FF2B5EF4-FFF2-40B4-BE49-F238E27FC236}">
                <a16:creationId xmlns:a16="http://schemas.microsoft.com/office/drawing/2014/main" id="{596ADF21-75AD-40DB-BDF1-B49DA08FF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880487" y="3096692"/>
            <a:ext cx="4332514" cy="510909"/>
          </a:xfrm>
        </p:spPr>
        <p:txBody>
          <a:bodyPr/>
          <a:lstStyle/>
          <a:p>
            <a:r>
              <a:rPr lang="en-US" dirty="0"/>
              <a:t>University of Petra.</a:t>
            </a:r>
          </a:p>
          <a:p>
            <a:r>
              <a:rPr lang="en-US" dirty="0"/>
              <a:t>Second Semester.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5999" y="419100"/>
            <a:ext cx="5984383" cy="1761508"/>
          </a:xfrm>
        </p:spPr>
        <p:txBody>
          <a:bodyPr/>
          <a:lstStyle/>
          <a:p>
            <a:r>
              <a:rPr lang="en-US" dirty="0"/>
              <a:t>Our Team</a:t>
            </a:r>
          </a:p>
          <a:p>
            <a:pPr lvl="1"/>
            <a:r>
              <a:rPr lang="en-US" dirty="0"/>
              <a:t>Alaa Arab                – Team Leader &amp; Developer.</a:t>
            </a:r>
          </a:p>
          <a:p>
            <a:pPr lvl="1"/>
            <a:r>
              <a:rPr lang="en-US" dirty="0"/>
              <a:t>Fahed Shtaiwi          – System Analyst &amp; Developer.</a:t>
            </a:r>
          </a:p>
          <a:p>
            <a:pPr lvl="1"/>
            <a:r>
              <a:rPr lang="en-US" dirty="0"/>
              <a:t>Ghada aljibouri        – Designer &amp; Developer.</a:t>
            </a:r>
          </a:p>
          <a:p>
            <a:pPr lvl="1"/>
            <a:r>
              <a:rPr lang="en-US" dirty="0"/>
              <a:t>Hamzeh Mahmoud  – Project Manager &amp;Developer.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596847"/>
          </a:xfrm>
        </p:spPr>
        <p:txBody>
          <a:bodyPr/>
          <a:lstStyle/>
          <a:p>
            <a:r>
              <a:rPr lang="en-US" dirty="0"/>
              <a:t>Let us have some faith that we are able to accomplish great thing. </a:t>
            </a:r>
          </a:p>
          <a:p>
            <a:pPr lvl="1"/>
            <a:r>
              <a:rPr lang="en-US" dirty="0"/>
              <a:t>Learn to accomplish great things and serve people who is in need that’s what our prophet Mohammed –peace be upon him- ordered us.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262910"/>
          </a:xfrm>
        </p:spPr>
        <p:txBody>
          <a:bodyPr/>
          <a:lstStyle/>
          <a:p>
            <a:r>
              <a:rPr lang="en-US" dirty="0"/>
              <a:t>Supervised by:</a:t>
            </a:r>
          </a:p>
          <a:p>
            <a:r>
              <a:rPr lang="en-US" b="0" dirty="0"/>
              <a:t>Dr. Izzeddin Mattar.</a:t>
            </a:r>
          </a:p>
          <a:p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  <p:bldP spid="32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7814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“Transferring patient </a:t>
            </a:r>
            <a:br>
              <a:rPr lang="en-US" dirty="0"/>
            </a:br>
            <a:r>
              <a:rPr lang="en-US" dirty="0"/>
              <a:t>to another bed”</a:t>
            </a:r>
          </a:p>
          <a:p>
            <a:pPr lvl="1"/>
            <a:r>
              <a:rPr lang="en-US" dirty="0"/>
              <a:t>The most dangerous threats to an injured person is unnecessary movement. Moving an injured person can cause additional injury and pain.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855141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“Moving the bed from Room to another”</a:t>
            </a:r>
          </a:p>
          <a:p>
            <a:pPr lvl="1"/>
            <a:r>
              <a:rPr lang="en-US" dirty="0"/>
              <a:t>Despite the huge number of nurses in hospital, but it still not adequate. Where the process of moving bed required at least 3 persons, in some cases other may be busy.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7471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“Human's, </a:t>
            </a:r>
            <a:br>
              <a:rPr lang="en-US" dirty="0"/>
            </a:br>
            <a:r>
              <a:rPr lang="en-US" dirty="0"/>
              <a:t>Error”</a:t>
            </a:r>
          </a:p>
          <a:p>
            <a:pPr lvl="1"/>
            <a:r>
              <a:rPr lang="en-US" dirty="0"/>
              <a:t>Humans do mistakes in the smallest actions they takes 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121776" y="534457"/>
            <a:ext cx="9084398" cy="424732"/>
          </a:xfrm>
        </p:spPr>
        <p:txBody>
          <a:bodyPr/>
          <a:lstStyle/>
          <a:p>
            <a:r>
              <a:rPr lang="en-US" dirty="0"/>
              <a:t>Project problem Overview.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0645" y="4436240"/>
            <a:ext cx="11660405" cy="625641"/>
          </a:xfrm>
        </p:spPr>
        <p:txBody>
          <a:bodyPr/>
          <a:lstStyle/>
          <a:p>
            <a:r>
              <a:rPr lang="en-US" dirty="0"/>
              <a:t>Existing Systems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Current System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44889" y="301970"/>
            <a:ext cx="4376615" cy="996170"/>
          </a:xfrm>
        </p:spPr>
        <p:txBody>
          <a:bodyPr/>
          <a:lstStyle/>
          <a:p>
            <a:r>
              <a:rPr lang="en-US" sz="2800" dirty="0"/>
              <a:t>Current and Existing </a:t>
            </a:r>
          </a:p>
          <a:p>
            <a:r>
              <a:rPr lang="en-US" sz="2800" dirty="0"/>
              <a:t>Systems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33400" y="3240326"/>
            <a:ext cx="11658600" cy="885371"/>
          </a:xfrm>
        </p:spPr>
        <p:txBody>
          <a:bodyPr/>
          <a:lstStyle/>
          <a:p>
            <a:r>
              <a:rPr lang="en-US" dirty="0"/>
              <a:t>#1 hospital bed – Hadramoot team Raspberry &amp; windows 10.</a:t>
            </a:r>
          </a:p>
          <a:p>
            <a:r>
              <a:rPr lang="en-US" dirty="0"/>
              <a:t>#2 Flexbed – Chao wang, Andrey Savkin, Ray clout IEEE Team  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54CA0F0-CBC2-43E5-93F7-7E97BFB9478E}"/>
              </a:ext>
            </a:extLst>
          </p:cNvPr>
          <p:cNvSpPr txBox="1">
            <a:spLocks/>
          </p:cNvSpPr>
          <p:nvPr/>
        </p:nvSpPr>
        <p:spPr>
          <a:xfrm>
            <a:off x="170645" y="5194026"/>
            <a:ext cx="11658600" cy="424732"/>
          </a:xfrm>
          <a:prstGeom prst="rect">
            <a:avLst/>
          </a:prstGeom>
        </p:spPr>
        <p:txBody>
          <a:bodyPr vert="horz" wrap="square" lIns="457200" tIns="45720" rIns="457200" bIns="45720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Normal hospital bed – England 1815 - 1874</a:t>
            </a: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311128"/>
          </a:xfrm>
        </p:spPr>
        <p:txBody>
          <a:bodyPr/>
          <a:lstStyle/>
          <a:p>
            <a:r>
              <a:rPr lang="en-US" dirty="0"/>
              <a:t>provide convenience hospital employees.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701731"/>
          </a:xfrm>
        </p:spPr>
        <p:txBody>
          <a:bodyPr/>
          <a:lstStyle/>
          <a:p>
            <a:r>
              <a:rPr lang="en-US" dirty="0"/>
              <a:t>Reduce switching process.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048766"/>
          </a:xfrm>
        </p:spPr>
        <p:txBody>
          <a:bodyPr/>
          <a:lstStyle/>
          <a:p>
            <a:r>
              <a:rPr lang="en-US" dirty="0"/>
              <a:t>Fast and safe transportation of critical neurosurgery patients.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439368"/>
          </a:xfrm>
        </p:spPr>
        <p:txBody>
          <a:bodyPr/>
          <a:lstStyle/>
          <a:p>
            <a:r>
              <a:rPr lang="en-US" dirty="0"/>
              <a:t>Improve medicine services.</a:t>
            </a:r>
          </a:p>
          <a:p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920526"/>
          </a:xfrm>
        </p:spPr>
        <p:txBody>
          <a:bodyPr/>
          <a:lstStyle/>
          <a:p>
            <a:r>
              <a:rPr lang="en-US" dirty="0"/>
              <a:t>Provide comfort to the hospitalized patient and Reduce human error.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OBJECTVES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>
          <a:xfrm>
            <a:off x="9728566" y="2577396"/>
            <a:ext cx="2377440" cy="84023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ONE OF THE MOST IMPORTANT PHASE IN PROJECT LIFE CYCLE.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3188565"/>
          </a:xfrm>
        </p:spPr>
        <p:txBody>
          <a:bodyPr/>
          <a:lstStyle/>
          <a:p>
            <a:r>
              <a:rPr lang="en-US" dirty="0">
                <a:latin typeface="Proxima Nova Rg" panose="02000506030000020004" pitchFamily="2" charset="0"/>
              </a:rPr>
              <a:t>“</a:t>
            </a:r>
            <a:r>
              <a:rPr lang="en-US" dirty="0"/>
              <a:t>A goal without a plan is a wish </a:t>
            </a:r>
            <a:r>
              <a:rPr lang="en-US" dirty="0">
                <a:latin typeface="Proxima Nova Rg" panose="02000506030000020004" pitchFamily="2" charset="0"/>
              </a:rPr>
              <a:t>”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—  Antoine de Saint</a:t>
            </a:r>
          </a:p>
          <a:p>
            <a:pPr algn="r"/>
            <a:endParaRPr lang="en-US" dirty="0">
              <a:latin typeface="Proxima Nova Rg" panose="02000506030000020004" pitchFamily="2" charset="0"/>
            </a:endParaRPr>
          </a:p>
          <a:p>
            <a:pPr algn="r"/>
            <a:endParaRPr lang="en-US" dirty="0">
              <a:latin typeface="Proxima Nova Rg" panose="02000506030000020004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441869" y="329142"/>
            <a:ext cx="3382656" cy="923330"/>
          </a:xfrm>
        </p:spPr>
        <p:txBody>
          <a:bodyPr/>
          <a:lstStyle/>
          <a:p>
            <a:r>
              <a:rPr lang="en-US" sz="6000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A48B432-9341-422A-BA3A-0CB5A28DCA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3" r="28643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0" y="4073456"/>
            <a:ext cx="6096000" cy="1969770"/>
          </a:xfrm>
        </p:spPr>
        <p:txBody>
          <a:bodyPr/>
          <a:lstStyle/>
          <a:p>
            <a:r>
              <a:rPr lang="en-US" sz="3200" dirty="0"/>
              <a:t>SOFTWARE PROCESS MODEL</a:t>
            </a:r>
            <a:endParaRPr lang="en-US" dirty="0"/>
          </a:p>
          <a:p>
            <a:pPr lvl="2"/>
            <a:r>
              <a:rPr lang="en-US" b="1" dirty="0"/>
              <a:t>Spiral -Barry Boehm in his 1986</a:t>
            </a:r>
          </a:p>
          <a:p>
            <a:pPr lvl="2"/>
            <a:r>
              <a:rPr lang="en-US" dirty="0"/>
              <a:t>Risk driven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1366550"/>
            <a:ext cx="6096000" cy="2585323"/>
          </a:xfr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US" dirty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PROJECT PROCESS MODEL</a:t>
            </a:r>
          </a:p>
          <a:p>
            <a:pPr>
              <a:spcBef>
                <a:spcPts val="0"/>
              </a:spcBef>
            </a:pPr>
            <a:r>
              <a:rPr lang="en-US" b="1" dirty="0"/>
              <a:t>Scrum</a:t>
            </a:r>
            <a:r>
              <a:rPr lang="en-US" dirty="0"/>
              <a:t> </a:t>
            </a:r>
          </a:p>
          <a:p>
            <a:pPr algn="l" rtl="1">
              <a:spcBef>
                <a:spcPts val="0"/>
              </a:spcBef>
            </a:pPr>
            <a:r>
              <a:rPr lang="en-US" dirty="0"/>
              <a:t>- Sprint </a:t>
            </a:r>
          </a:p>
          <a:p>
            <a:pPr algn="l" rtl="1">
              <a:spcBef>
                <a:spcPts val="0"/>
              </a:spcBef>
            </a:pPr>
            <a:r>
              <a:rPr lang="en-US" dirty="0"/>
              <a:t>- Scrum master</a:t>
            </a:r>
          </a:p>
          <a:p>
            <a:pPr algn="l" rtl="1">
              <a:spcBef>
                <a:spcPts val="0"/>
              </a:spcBef>
            </a:pPr>
            <a:r>
              <a:rPr lang="en-US" dirty="0"/>
              <a:t>- Daily scrum </a:t>
            </a: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1461939"/>
          </a:xfrm>
        </p:spPr>
        <p:txBody>
          <a:bodyPr/>
          <a:lstStyle/>
          <a:p>
            <a:r>
              <a:rPr lang="en-US" dirty="0"/>
              <a:t>GANTT CHART</a:t>
            </a:r>
          </a:p>
          <a:p>
            <a:pPr lvl="2"/>
            <a:r>
              <a:rPr lang="en-US" dirty="0"/>
              <a:t>Who | What | Where | When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1217769"/>
          </a:xfrm>
        </p:spPr>
        <p:txBody>
          <a:bodyPr/>
          <a:lstStyle/>
          <a:p>
            <a:r>
              <a:rPr lang="en-US" dirty="0"/>
              <a:t>Timeline that defines the</a:t>
            </a:r>
          </a:p>
          <a:p>
            <a:r>
              <a:rPr lang="en-US" dirty="0"/>
              <a:t>Progress of the project </a:t>
            </a: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6CD6E1-56EF-4FB7-8C1A-52B8EA84C6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1"/>
            <a:ext cx="6094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322</TotalTime>
  <Words>693</Words>
  <Application>Microsoft Office PowerPoint</Application>
  <PresentationFormat>Widescreen</PresentationFormat>
  <Paragraphs>146</Paragraphs>
  <Slides>20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Proxima Nova Rg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Storybuilding Neal Creative</vt:lpstr>
      <vt:lpstr>Smart Hospital Bed</vt:lpstr>
      <vt:lpstr>PowerPoint Presentation</vt:lpstr>
      <vt:lpstr>INTRODUCTION</vt:lpstr>
      <vt:lpstr>OVERVIEW</vt:lpstr>
      <vt:lpstr>Existing Systems    Current System</vt:lpstr>
      <vt:lpstr>PowerPoint Presentation</vt:lpstr>
      <vt:lpstr>ONE OF THE MOST IMPORTANT PHASE IN PROJECT LIFE CYCLE.</vt:lpstr>
      <vt:lpstr>PowerPoint Presentation</vt:lpstr>
      <vt:lpstr>PowerPoint Presentation</vt:lpstr>
      <vt:lpstr>PowerPoint Presentation</vt:lpstr>
      <vt:lpstr>EACH PROCESS IN THE SYSTE SHALL FOLLOW  A PREDEFINE STRUCTURE.</vt:lpstr>
      <vt:lpstr>PowerPoint Presentation</vt:lpstr>
      <vt:lpstr>PowerPoint Presentation</vt:lpstr>
      <vt:lpstr>STARTING TO WRITE CODES AND TAKE ACTIONS.</vt:lpstr>
      <vt:lpstr>PowerPoint Presentation</vt:lpstr>
      <vt:lpstr>PowerPoint Presentation</vt:lpstr>
      <vt:lpstr>PowerPoint Presentation</vt:lpstr>
      <vt:lpstr>PowerPoint Presentation</vt:lpstr>
      <vt:lpstr>SMART HOSPITAL BED!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Hospital Bed</dc:title>
  <dc:subject/>
  <dc:creator>hj created</dc:creator>
  <cp:keywords/>
  <dc:description/>
  <cp:lastModifiedBy>hj created</cp:lastModifiedBy>
  <cp:revision>32</cp:revision>
  <dcterms:created xsi:type="dcterms:W3CDTF">2018-05-21T23:30:03Z</dcterms:created>
  <dcterms:modified xsi:type="dcterms:W3CDTF">2018-05-22T04:52:14Z</dcterms:modified>
  <cp:category/>
</cp:coreProperties>
</file>